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4"/>
  </p:notesMasterIdLst>
  <p:handoutMasterIdLst>
    <p:handoutMasterId r:id="rId15"/>
  </p:handoutMasterIdLst>
  <p:sldIdLst>
    <p:sldId id="523" r:id="rId2"/>
    <p:sldId id="549" r:id="rId3"/>
    <p:sldId id="537" r:id="rId4"/>
    <p:sldId id="538" r:id="rId5"/>
    <p:sldId id="556" r:id="rId6"/>
    <p:sldId id="542" r:id="rId7"/>
    <p:sldId id="530" r:id="rId8"/>
    <p:sldId id="534" r:id="rId9"/>
    <p:sldId id="535" r:id="rId10"/>
    <p:sldId id="551" r:id="rId11"/>
    <p:sldId id="545" r:id="rId12"/>
    <p:sldId id="546" r:id="rId1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55C9FD"/>
    <a:srgbClr val="C5E9BD"/>
    <a:srgbClr val="339933"/>
    <a:srgbClr val="CDF5B1"/>
    <a:srgbClr val="D8F39B"/>
    <a:srgbClr val="608DC4"/>
    <a:srgbClr val="81E4FF"/>
    <a:srgbClr val="A3BDDD"/>
    <a:srgbClr val="82A5D0"/>
    <a:srgbClr val="FFCC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4" autoAdjust="0"/>
    <p:restoredTop sz="97545" autoAdjust="0"/>
  </p:normalViewPr>
  <p:slideViewPr>
    <p:cSldViewPr>
      <p:cViewPr>
        <p:scale>
          <a:sx n="60" d="100"/>
          <a:sy n="60" d="100"/>
        </p:scale>
        <p:origin x="-1668" y="-3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afina\Documents\&#1057;&#1069;&#1056;\&#1082;&#1086;&#1085;&#1092;&#1077;&#1088;&#1077;&#1085;&#1094;&#1080;&#1080;,%20&#1082;&#1086;&#1083;&#1083;&#1077;&#1075;&#1080;&#1080;,%20&#1072;&#1074;&#1075;&#1091;&#1089;&#1090;&#1086;&#1074;&#1089;&#1082;&#1080;&#1077;\&#1072;&#1074;&#1075;&#1091;&#1089;&#1090;%202014\&#1076;&#1086;&#1082;&#1083;&#1072;&#1076;\&#1076;&#1086;&#1082;&#1083;&#1072;&#1076;%20&#1089;&#1077;&#1082;&#1094;&#1080;&#1103;\&#1050;&#1086;&#1087;&#1080;&#1103;%20&#1088;&#1077;&#1081;&#1090;&#1080;&#1085;&#1075;%2026.07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spPr>
            <a:solidFill>
              <a:srgbClr val="FF0000"/>
            </a:solidFill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txPr>
              <a:bodyPr/>
              <a:lstStyle/>
              <a:p>
                <a:pPr>
                  <a:defRPr sz="2400" b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showVal val="1"/>
          </c:dLbls>
          <c:cat>
            <c:numRef>
              <c:f>'рейтинг преступность'!$J$36:$O$36</c:f>
              <c:numCache>
                <c:formatCode>General</c:formatCode>
                <c:ptCount val="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</c:numCache>
            </c:numRef>
          </c:cat>
          <c:val>
            <c:numRef>
              <c:f>'рейтинг преступность'!$J$37:$O$37</c:f>
              <c:numCache>
                <c:formatCode>General</c:formatCode>
                <c:ptCount val="6"/>
                <c:pt idx="0">
                  <c:v>20</c:v>
                </c:pt>
                <c:pt idx="1">
                  <c:v>24</c:v>
                </c:pt>
                <c:pt idx="2">
                  <c:v>27</c:v>
                </c:pt>
                <c:pt idx="3">
                  <c:v>20</c:v>
                </c:pt>
                <c:pt idx="4">
                  <c:v>17</c:v>
                </c:pt>
                <c:pt idx="5">
                  <c:v>23</c:v>
                </c:pt>
              </c:numCache>
            </c:numRef>
          </c:val>
        </c:ser>
        <c:axId val="68892928"/>
        <c:axId val="68898816"/>
      </c:barChart>
      <c:catAx>
        <c:axId val="6889292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8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ru-RU"/>
          </a:p>
        </c:txPr>
        <c:crossAx val="68898816"/>
        <c:crosses val="autoZero"/>
        <c:auto val="1"/>
        <c:lblAlgn val="ctr"/>
        <c:lblOffset val="100"/>
      </c:catAx>
      <c:valAx>
        <c:axId val="68898816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2000" b="1" strike="noStrike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ru-RU"/>
          </a:p>
        </c:txPr>
        <c:crossAx val="68892928"/>
        <c:crosses val="autoZero"/>
        <c:crossBetween val="between"/>
      </c:valAx>
    </c:plotArea>
    <c:plotVisOnly val="1"/>
    <c:dispBlanksAs val="gap"/>
  </c:chart>
  <c:externalData r:id="rId2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74D1B-3CFF-4482-99F8-9709C2C38EAF}" type="datetimeFigureOut">
              <a:rPr lang="ru-RU" smtClean="0"/>
              <a:pPr/>
              <a:t>19.03.2015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B697B-FF42-4E88-9FBF-A835C2443E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516384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76808-348A-47D3-828E-DED7220E1162}" type="datetimeFigureOut">
              <a:rPr lang="ru-RU" smtClean="0"/>
              <a:pPr/>
              <a:t>19.03.2015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A0147-705E-4FA6-A998-E8FDB292E5F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76776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1172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792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7"/>
            <a:ext cx="2057400" cy="438785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7"/>
            <a:ext cx="6019800" cy="43878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4332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035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4049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3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3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174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7623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64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0025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2811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914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4755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ko-parallel.ru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hyperlink" Target="mailto:help_parallel@mail.ru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395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319" y="-38289"/>
            <a:ext cx="9175750" cy="698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53175" y="2516703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chemeClr val="tx2"/>
                </a:solidFill>
                <a:latin typeface="Arial" pitchFamily="34" charset="0"/>
              </a:rPr>
              <a:t>Организация работы в общеобразовательной организации по профилактике деструктивного </a:t>
            </a:r>
            <a:endParaRPr lang="ru-RU" sz="2400" b="1" dirty="0" smtClean="0">
              <a:solidFill>
                <a:schemeClr val="tx2"/>
              </a:solidFill>
              <a:latin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</a:rPr>
              <a:t>и 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</a:rPr>
              <a:t>асоциального поведения обучающихся</a:t>
            </a:r>
            <a:endParaRPr lang="ru-RU" altLang="ru-RU" sz="2400" b="1" dirty="0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536556" y="3717032"/>
            <a:ext cx="4407369" cy="2232248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endParaRPr lang="ru-RU" sz="2000" b="1" dirty="0" smtClean="0">
              <a:solidFill>
                <a:schemeClr val="tx1"/>
              </a:solidFill>
            </a:endParaRPr>
          </a:p>
        </p:txBody>
      </p:sp>
      <p:pic>
        <p:nvPicPr>
          <p:cNvPr id="7" name="Picture 2" descr="File:Coat of Arms of Tatarstan.s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98611" y="332656"/>
            <a:ext cx="1690794" cy="1628467"/>
          </a:xfrm>
          <a:prstGeom prst="rect">
            <a:avLst/>
          </a:prstGeom>
          <a:noFill/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688956" y="3869432"/>
            <a:ext cx="4407369" cy="2232248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ru-RU" sz="2000" b="1" dirty="0" smtClean="0">
                <a:solidFill>
                  <a:schemeClr val="tx1"/>
                </a:solidFill>
              </a:rPr>
              <a:t>Г.Р. </a:t>
            </a:r>
            <a:r>
              <a:rPr lang="ru-RU" sz="2000" b="1" dirty="0" err="1" smtClean="0">
                <a:solidFill>
                  <a:schemeClr val="tx1"/>
                </a:solidFill>
              </a:rPr>
              <a:t>Нотфуллина</a:t>
            </a:r>
            <a:r>
              <a:rPr lang="ru-RU" sz="2000" b="1" dirty="0" smtClean="0">
                <a:solidFill>
                  <a:schemeClr val="tx1"/>
                </a:solidFill>
              </a:rPr>
              <a:t>,</a:t>
            </a:r>
          </a:p>
          <a:p>
            <a:pPr algn="l">
              <a:spcBef>
                <a:spcPts val="0"/>
              </a:spcBef>
              <a:defRPr/>
            </a:pPr>
            <a:r>
              <a:rPr lang="ru-RU" sz="2000" b="1" dirty="0" smtClean="0">
                <a:solidFill>
                  <a:schemeClr val="tx1"/>
                </a:solidFill>
              </a:rPr>
              <a:t>специалист 1 разряда</a:t>
            </a:r>
          </a:p>
          <a:p>
            <a:pPr algn="l">
              <a:spcBef>
                <a:spcPts val="0"/>
              </a:spcBef>
              <a:defRPr/>
            </a:pPr>
            <a:r>
              <a:rPr lang="ru-RU" sz="2000" b="1" dirty="0" smtClean="0">
                <a:solidFill>
                  <a:schemeClr val="tx1"/>
                </a:solidFill>
              </a:rPr>
              <a:t>сектора реализации программ внеурочной и </a:t>
            </a:r>
            <a:r>
              <a:rPr lang="ru-RU" sz="2000" b="1" dirty="0" err="1" smtClean="0">
                <a:solidFill>
                  <a:schemeClr val="tx1"/>
                </a:solidFill>
              </a:rPr>
              <a:t>здоровьесберегающей</a:t>
            </a:r>
            <a:r>
              <a:rPr lang="ru-RU" sz="2000" b="1" dirty="0" smtClean="0">
                <a:solidFill>
                  <a:schemeClr val="tx1"/>
                </a:solidFill>
              </a:rPr>
              <a:t> деятельности</a:t>
            </a:r>
          </a:p>
          <a:p>
            <a:pPr algn="l">
              <a:spcBef>
                <a:spcPts val="0"/>
              </a:spcBef>
              <a:defRPr/>
            </a:pPr>
            <a:r>
              <a:rPr lang="ru-RU" sz="2000" b="1" dirty="0" smtClean="0">
                <a:solidFill>
                  <a:schemeClr val="tx1"/>
                </a:solidFill>
              </a:rPr>
              <a:t>Министерства образования и науки Республики Татарстан </a:t>
            </a:r>
          </a:p>
        </p:txBody>
      </p:sp>
    </p:spTree>
    <p:extLst>
      <p:ext uri="{BB962C8B-B14F-4D97-AF65-F5344CB8AC3E}">
        <p14:creationId xmlns="" xmlns:p14="http://schemas.microsoft.com/office/powerpoint/2010/main" val="36858208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632" y="-315416"/>
            <a:ext cx="14127782" cy="7920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 1"/>
          <p:cNvSpPr/>
          <p:nvPr/>
        </p:nvSpPr>
        <p:spPr>
          <a:xfrm>
            <a:off x="1907704" y="2996952"/>
            <a:ext cx="6768752" cy="2088232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907704" y="692696"/>
            <a:ext cx="6768751" cy="163121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Сайт МОиН РТ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/>
              <a:t>Образование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/>
              <a:t>Воспитание и доп. образование детей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/>
              <a:t>Профилактика </a:t>
            </a:r>
            <a:r>
              <a:rPr lang="ru-RU" sz="2000" b="1" dirty="0"/>
              <a:t>употребления табака, алкоголя и </a:t>
            </a:r>
            <a:r>
              <a:rPr lang="ru-RU" sz="2000" b="1" dirty="0" err="1"/>
              <a:t>психоактивных</a:t>
            </a:r>
            <a:r>
              <a:rPr lang="ru-RU" sz="2000" b="1" dirty="0"/>
              <a:t> </a:t>
            </a:r>
            <a:r>
              <a:rPr lang="ru-RU" sz="2000" b="1" dirty="0" smtClean="0"/>
              <a:t>веществ в </a:t>
            </a:r>
            <a:r>
              <a:rPr lang="ru-RU" sz="2000" b="1" dirty="0"/>
              <a:t>образовательной </a:t>
            </a:r>
            <a:r>
              <a:rPr lang="ru-RU" sz="2000" b="1" dirty="0" smtClean="0"/>
              <a:t>среде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0180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sp>
        <p:nvSpPr>
          <p:cNvPr id="9218" name="Номер слайда 5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B33F239-AB7A-48ED-8538-D9B0C3530344}" type="slidenum">
              <a:rPr lang="en-US" altLang="ru-RU" sz="1400">
                <a:solidFill>
                  <a:srgbClr val="000000"/>
                </a:solidFill>
                <a:latin typeface="Times New Roman" pitchFamily="18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altLang="ru-RU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19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98847" y="354892"/>
            <a:ext cx="7008344" cy="1071563"/>
          </a:xfrm>
        </p:spPr>
        <p:txBody>
          <a:bodyPr>
            <a:noAutofit/>
          </a:bodyPr>
          <a:lstStyle/>
          <a:p>
            <a:r>
              <a:rPr lang="ru-RU" altLang="ru-RU" sz="2400" b="1" dirty="0">
                <a:solidFill>
                  <a:srgbClr val="1F497D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Информационно-просветительский проект </a:t>
            </a:r>
            <a:br>
              <a:rPr lang="ru-RU" altLang="ru-RU" sz="2400" b="1" dirty="0">
                <a:solidFill>
                  <a:srgbClr val="1F497D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1F497D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«Родительский дом, начало начал..»</a:t>
            </a:r>
            <a:br>
              <a:rPr lang="ru-RU" altLang="ru-RU" sz="2400" b="1" dirty="0">
                <a:solidFill>
                  <a:srgbClr val="1F497D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</a:br>
            <a:endParaRPr lang="ru-RU" altLang="ru-RU" sz="2400" b="1" dirty="0">
              <a:solidFill>
                <a:srgbClr val="1F497D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220" name="Содержимое 3"/>
          <p:cNvSpPr>
            <a:spLocks noGrp="1"/>
          </p:cNvSpPr>
          <p:nvPr>
            <p:ph type="body" idx="4294967295"/>
          </p:nvPr>
        </p:nvSpPr>
        <p:spPr>
          <a:xfrm>
            <a:off x="0" y="908050"/>
            <a:ext cx="9144000" cy="5329238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Font typeface="Arial" pitchFamily="34" charset="0"/>
              <a:buNone/>
            </a:pPr>
            <a:r>
              <a:rPr lang="ru-RU" altLang="ru-RU" sz="2400" dirty="0" smtClean="0">
                <a:cs typeface="Times New Roman" pitchFamily="18" charset="0"/>
              </a:rPr>
              <a:t>	</a:t>
            </a:r>
            <a:endParaRPr lang="ru-RU" altLang="ru-RU" sz="2400" dirty="0" smtClean="0"/>
          </a:p>
        </p:txBody>
      </p:sp>
      <p:sp>
        <p:nvSpPr>
          <p:cNvPr id="9221" name="Прямоугольник 5"/>
          <p:cNvSpPr>
            <a:spLocks noChangeArrowheads="1"/>
          </p:cNvSpPr>
          <p:nvPr/>
        </p:nvSpPr>
        <p:spPr bwMode="auto">
          <a:xfrm>
            <a:off x="1125960" y="1143702"/>
            <a:ext cx="7560840" cy="504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ru-RU" alt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Ассоциация 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школьных психологов Республики </a:t>
            </a:r>
            <a:r>
              <a:rPr lang="ru-RU" alt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Татарстан «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Параллель»</a:t>
            </a:r>
          </a:p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en-US" alt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</a:t>
            </a:r>
            <a:r>
              <a:rPr lang="en-US" alt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://www.nko-parallel.ru/</a:t>
            </a:r>
            <a:r>
              <a:rPr lang="en-US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alt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None/>
              <a:defRPr/>
            </a:pPr>
            <a:endParaRPr lang="ru-RU" alt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Образовательно-практическая онлайн конференция для родителей:</a:t>
            </a:r>
          </a:p>
          <a:p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«Мой ребенок меня не слышит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«10 шагов навстречу друг другу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Современная семья. Взрослые и дети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Мальчик не девочка. Девочка не мальчик.   Гендерный подход к воспитанию»</a:t>
            </a:r>
          </a:p>
          <a:p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Когда у родителей плохое настроение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Мой одаренный ребенок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Бесплатная консультация: </a:t>
            </a:r>
            <a:r>
              <a:rPr lang="en-US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help_parallel@mail.ru</a:t>
            </a:r>
            <a:endParaRPr lang="ru-RU" alt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800" b="1" dirty="0" smtClean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</p:txBody>
      </p:sp>
      <p:pic>
        <p:nvPicPr>
          <p:cNvPr id="9225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6384925"/>
            <a:ext cx="8510588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62" y="188640"/>
            <a:ext cx="885324" cy="8595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46249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Номер слайда 5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B33F239-AB7A-48ED-8538-D9B0C3530344}" type="slidenum">
              <a:rPr lang="en-US" altLang="ru-RU" sz="1400">
                <a:solidFill>
                  <a:srgbClr val="000000"/>
                </a:solidFill>
                <a:latin typeface="Times New Roman" pitchFamily="18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en-US" altLang="ru-RU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220" name="Содержимое 3"/>
          <p:cNvSpPr>
            <a:spLocks noGrp="1"/>
          </p:cNvSpPr>
          <p:nvPr>
            <p:ph type="body" idx="4294967295"/>
          </p:nvPr>
        </p:nvSpPr>
        <p:spPr>
          <a:xfrm>
            <a:off x="0" y="908050"/>
            <a:ext cx="9144000" cy="5329238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Font typeface="Arial" pitchFamily="34" charset="0"/>
              <a:buNone/>
            </a:pPr>
            <a:r>
              <a:rPr lang="ru-RU" altLang="ru-RU" sz="2400" dirty="0" smtClean="0">
                <a:cs typeface="Times New Roman" pitchFamily="18" charset="0"/>
              </a:rPr>
              <a:t>	</a:t>
            </a:r>
            <a:endParaRPr lang="ru-RU" altLang="ru-RU" sz="2400" dirty="0" smtClean="0"/>
          </a:p>
        </p:txBody>
      </p:sp>
      <p:sp>
        <p:nvSpPr>
          <p:cNvPr id="9221" name="Прямоугольник 5"/>
          <p:cNvSpPr>
            <a:spLocks noChangeArrowheads="1"/>
          </p:cNvSpPr>
          <p:nvPr/>
        </p:nvSpPr>
        <p:spPr bwMode="auto">
          <a:xfrm>
            <a:off x="1475656" y="1048176"/>
            <a:ext cx="6660232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buClrTx/>
              <a:buNone/>
            </a:pPr>
            <a:r>
              <a:rPr lang="ru-RU" altLang="ru-RU" sz="2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sz="24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</a:t>
            </a:r>
          </a:p>
          <a:p>
            <a:pPr algn="ctr" eaLnBrk="1" hangingPunct="1">
              <a:buClrTx/>
              <a:buNone/>
            </a:pPr>
            <a:r>
              <a:rPr lang="ru-RU" altLang="ru-RU" sz="24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Воспитание</a:t>
            </a:r>
            <a:r>
              <a:rPr lang="ru-RU" altLang="ru-RU" sz="2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дополнительное образование </a:t>
            </a:r>
            <a:r>
              <a:rPr lang="ru-RU" altLang="ru-RU" sz="24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</a:p>
          <a:p>
            <a:pPr algn="ctr" eaLnBrk="1" hangingPunct="1">
              <a:buNone/>
            </a:pPr>
            <a:r>
              <a:rPr lang="ru-RU" alt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Профилактика суицидального поведения детей и подростков</a:t>
            </a:r>
          </a:p>
          <a:p>
            <a:pPr algn="ctr" eaLnBrk="1" hangingPunct="1">
              <a:buClrTx/>
              <a:buNone/>
            </a:pPr>
            <a:r>
              <a:rPr lang="ru-RU" altLang="ru-RU" sz="24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</a:p>
          <a:p>
            <a:pPr algn="ctr" eaLnBrk="1" hangingPunct="1">
              <a:buNone/>
            </a:pPr>
            <a:r>
              <a:rPr lang="ru-RU" alt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Профилактика употребления табака, алкоголя и </a:t>
            </a:r>
            <a:r>
              <a:rPr lang="ru-RU" altLang="ru-RU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психоактивных</a:t>
            </a:r>
            <a:r>
              <a:rPr lang="ru-RU" alt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веществ в образовательной среде»</a:t>
            </a:r>
          </a:p>
          <a:p>
            <a:pPr algn="ctr" eaLnBrk="1" hangingPunct="1">
              <a:buClrTx/>
              <a:buNone/>
            </a:pPr>
            <a:endParaRPr lang="ru-RU" alt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5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6384925"/>
            <a:ext cx="8510588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62" y="188640"/>
            <a:ext cx="885324" cy="8595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1606239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9459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03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01675" y="6405563"/>
            <a:ext cx="8370888" cy="384175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ru-RU" dirty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331913" y="609600"/>
            <a:ext cx="7848600" cy="70643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8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463" name="Заголовок 2"/>
          <p:cNvSpPr>
            <a:spLocks noGrp="1"/>
          </p:cNvSpPr>
          <p:nvPr>
            <p:ph type="title"/>
          </p:nvPr>
        </p:nvSpPr>
        <p:spPr>
          <a:xfrm>
            <a:off x="1691680" y="173038"/>
            <a:ext cx="7206258" cy="1143000"/>
          </a:xfrm>
        </p:spPr>
        <p:txBody>
          <a:bodyPr>
            <a:normAutofit/>
          </a:bodyPr>
          <a:lstStyle/>
          <a:p>
            <a:r>
              <a:rPr lang="ru-RU" alt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Количество суицидов среди несовершеннолетних</a:t>
            </a: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90061704"/>
              </p:ext>
            </p:extLst>
          </p:nvPr>
        </p:nvGraphicFramePr>
        <p:xfrm>
          <a:off x="250825" y="1484313"/>
          <a:ext cx="8821738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854" y="154178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093296"/>
            <a:ext cx="2133600" cy="365125"/>
          </a:xfrm>
        </p:spPr>
        <p:txBody>
          <a:bodyPr/>
          <a:lstStyle/>
          <a:p>
            <a:fld id="{58382B59-D63A-4520-AD9F-80B4C9576E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03915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" y="56041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153" y="267643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366835" y="62238"/>
            <a:ext cx="7848872" cy="7064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ru-RU" sz="2400" b="1" dirty="0">
                <a:solidFill>
                  <a:srgbClr val="1F49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Территориальный показатель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99592" y="1604798"/>
            <a:ext cx="7992888" cy="45471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79985625"/>
              </p:ext>
            </p:extLst>
          </p:nvPr>
        </p:nvGraphicFramePr>
        <p:xfrm>
          <a:off x="1651226" y="756869"/>
          <a:ext cx="6593182" cy="56697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8672"/>
                <a:gridCol w="2244510"/>
              </a:tblGrid>
              <a:tr h="549642">
                <a:tc>
                  <a:txBody>
                    <a:bodyPr/>
                    <a:lstStyle/>
                    <a:p>
                      <a:pPr marL="0" indent="0" algn="ctr" defTabSz="914400" rtl="0" eaLnBrk="1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Муниципальный район</a:t>
                      </a:r>
                    </a:p>
                    <a:p>
                      <a:pPr marL="0" indent="0" algn="ctr" defTabSz="914400" rtl="0" eaLnBrk="1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Количество</a:t>
                      </a: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4427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г. Казань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indent="768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53037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г. Набережные Челны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42069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Бугульминский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5292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Пестречинский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5292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Тукаевский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5292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Бавлинский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5292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Новошешминский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5292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Нижнекамский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5292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Алексеевский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529285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Дрожжаное</a:t>
                      </a:r>
                      <a:endParaRPr lang="ru-RU" sz="2000" b="1" kern="120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990887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9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431197" y="139450"/>
            <a:ext cx="7848872" cy="10847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1F49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Вероятный </a:t>
            </a:r>
            <a:r>
              <a:rPr lang="ru-RU" sz="2400" b="1" dirty="0">
                <a:solidFill>
                  <a:srgbClr val="1F49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мотив (причина) суицида</a:t>
            </a:r>
          </a:p>
          <a:p>
            <a:pPr fontAlgn="base"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1F49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1F497D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99592" y="1604798"/>
            <a:ext cx="7992888" cy="45471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Объект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89341613"/>
              </p:ext>
            </p:extLst>
          </p:nvPr>
        </p:nvGraphicFramePr>
        <p:xfrm>
          <a:off x="179512" y="1224185"/>
          <a:ext cx="7295987" cy="49822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20680"/>
                <a:gridCol w="1175307"/>
              </a:tblGrid>
              <a:tr h="7738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 smtClean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Вероятный мотив (причина)</a:t>
                      </a:r>
                    </a:p>
                    <a:p>
                      <a:pPr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Кол-во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579511">
                <a:tc>
                  <a:txBody>
                    <a:bodyPr/>
                    <a:lstStyle/>
                    <a:p>
                      <a:pPr marL="0" indent="0" algn="just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Недостаток внимания со стороны родителей</a:t>
                      </a:r>
                      <a:endParaRPr lang="ru-RU" sz="2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T="60960" marB="6096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</a:t>
                      </a:r>
                      <a:endParaRPr lang="ru-RU" sz="24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T="60960" marB="6096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57951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Конфликт в семье</a:t>
                      </a:r>
                      <a:endParaRPr lang="ru-RU" sz="2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T="60960" marB="6096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</a:t>
                      </a:r>
                      <a:endParaRPr lang="ru-RU" sz="24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T="60960" marB="6096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Конфликт в отношениях</a:t>
                      </a:r>
                      <a:r>
                        <a:rPr lang="ru-RU" sz="2400" b="1" kern="1200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с противоположным полом</a:t>
                      </a:r>
                      <a:endParaRPr lang="ru-RU" sz="2400" b="1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T="60960" marB="60960"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endParaRPr lang="ru-RU" sz="2400" b="1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T="60960" marB="60960"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996672">
                <a:tc>
                  <a:txBody>
                    <a:bodyPr/>
                    <a:lstStyle/>
                    <a:p>
                      <a:pPr marL="0" indent="0" algn="just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Органическое расстройство личности с легкой интеллектуальной недостаточностью</a:t>
                      </a:r>
                      <a:r>
                        <a:rPr lang="ru-RU" sz="2400" b="1" kern="1200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(психиатрия)</a:t>
                      </a:r>
                      <a:endParaRPr lang="ru-RU" sz="2400" b="1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T="60960" marB="60960"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0"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marL="0" indent="0" algn="ctr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</a:t>
                      </a:r>
                      <a:endParaRPr lang="ru-RU" sz="2400" b="1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T="60960" marB="60960"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56226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Причина неизвестна</a:t>
                      </a:r>
                      <a:endParaRPr lang="ru-RU" sz="2400" b="1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T="60960" marB="60960"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</a:t>
                      </a:r>
                      <a:endParaRPr lang="ru-RU" sz="2400" b="1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T="60960" marB="60960">
                    <a:gradFill flip="none" rotWithShape="1">
                      <a:gsLst>
                        <a:gs pos="0">
                          <a:srgbClr val="55C9FD">
                            <a:tint val="66000"/>
                            <a:satMod val="160000"/>
                          </a:srgbClr>
                        </a:gs>
                        <a:gs pos="50000">
                          <a:srgbClr val="55C9FD">
                            <a:tint val="44500"/>
                            <a:satMod val="160000"/>
                          </a:srgbClr>
                        </a:gs>
                        <a:gs pos="100000">
                          <a:srgbClr val="55C9FD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3" name="Правая фигурная скобка 2"/>
          <p:cNvSpPr/>
          <p:nvPr/>
        </p:nvSpPr>
        <p:spPr>
          <a:xfrm>
            <a:off x="7649877" y="2060849"/>
            <a:ext cx="576064" cy="1568208"/>
          </a:xfrm>
          <a:prstGeom prst="rightBrac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 flipH="1">
            <a:off x="8225941" y="2552565"/>
            <a:ext cx="13944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65%</a:t>
            </a:r>
            <a:endParaRPr lang="ru-RU" sz="3200" b="1" dirty="0"/>
          </a:p>
        </p:txBody>
      </p:sp>
    </p:spTree>
    <p:extLst>
      <p:ext uri="{BB962C8B-B14F-4D97-AF65-F5344CB8AC3E}">
        <p14:creationId xmlns="" xmlns:p14="http://schemas.microsoft.com/office/powerpoint/2010/main" val="13843658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74639"/>
            <a:ext cx="8363272" cy="922113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2"/>
                </a:solidFill>
              </a:rPr>
              <a:t>Основные мероприятия в сфере профилактики</a:t>
            </a:r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412776"/>
            <a:ext cx="8589640" cy="4525963"/>
          </a:xfrm>
        </p:spPr>
        <p:txBody>
          <a:bodyPr>
            <a:normAutofit fontScale="55000" lnSpcReduction="20000"/>
          </a:bodyPr>
          <a:lstStyle/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r>
              <a:rPr lang="ru-RU" b="1" dirty="0">
                <a:latin typeface="Arial" pitchFamily="34" charset="0"/>
                <a:ea typeface="Times New Roman"/>
                <a:cs typeface="Arial" pitchFamily="34" charset="0"/>
              </a:rPr>
              <a:t>1. Повышение квалификации педагогов по вопросам профилактики возникновения суицидального поведения школьников.</a:t>
            </a:r>
            <a:endParaRPr lang="ru-RU" sz="2800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endParaRPr lang="ru-RU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r>
              <a:rPr lang="ru-RU" b="1" dirty="0">
                <a:latin typeface="Arial" pitchFamily="34" charset="0"/>
                <a:ea typeface="Times New Roman"/>
                <a:cs typeface="Arial" pitchFamily="34" charset="0"/>
              </a:rPr>
              <a:t>2. Проведение анкетирования с целью выявления склонных к суициду подростков и организация оказания им квалифицированной помощи.</a:t>
            </a:r>
            <a:endParaRPr lang="ru-RU" sz="2800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endParaRPr lang="ru-RU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r>
              <a:rPr lang="ru-RU" b="1" dirty="0">
                <a:latin typeface="Arial" pitchFamily="34" charset="0"/>
                <a:ea typeface="Times New Roman"/>
                <a:cs typeface="Arial" pitchFamily="34" charset="0"/>
              </a:rPr>
              <a:t>3. Разработка и издание методических рекомендаций в помощь специалистам и родителям по вопросам профилактики возникновения суицидального поведения школьников.</a:t>
            </a:r>
            <a:endParaRPr lang="ru-RU" sz="2800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endParaRPr lang="ru-RU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r>
              <a:rPr lang="ru-RU" b="1" dirty="0">
                <a:latin typeface="Arial" pitchFamily="34" charset="0"/>
                <a:ea typeface="Times New Roman"/>
                <a:cs typeface="Arial" pitchFamily="34" charset="0"/>
              </a:rPr>
              <a:t>4. Популяризация действующих в республике служб экстренной психологической помощи среди учащихся общеобразовательных учреждений.</a:t>
            </a:r>
            <a:endParaRPr lang="ru-RU" sz="2800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endParaRPr lang="ru-RU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indent="0" algn="just">
              <a:spcAft>
                <a:spcPts val="0"/>
              </a:spcAft>
              <a:buNone/>
              <a:tabLst>
                <a:tab pos="471170" algn="l"/>
              </a:tabLst>
            </a:pPr>
            <a:r>
              <a:rPr lang="ru-RU" b="1" dirty="0">
                <a:latin typeface="Arial" pitchFamily="34" charset="0"/>
                <a:ea typeface="Times New Roman"/>
                <a:cs typeface="Arial" pitchFamily="34" charset="0"/>
              </a:rPr>
              <a:t>5. Организация педагогического сопровождения семейного воспитания.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12235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9" y="-22105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23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353935" y="43292"/>
            <a:ext cx="7848872" cy="11864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 sz="2400" b="1" dirty="0">
              <a:solidFill>
                <a:srgbClr val="1F497D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27584" y="1340769"/>
            <a:ext cx="7992888" cy="396043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Государственное автономное образовательное учреждение для детей, нуждающихся в оказании психолого-педагогической и медико-социальной помощи, «Центр психолого-педагогической реабилитации и коррекции «Росток</a:t>
            </a:r>
            <a:r>
              <a:rPr lang="ru-RU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just"/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Казань, ул. Ак. Королева, д.4 б, </a:t>
            </a:r>
            <a:endParaRPr lang="ru-RU" sz="3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станция </a:t>
            </a:r>
            <a: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метро «Северный вокзал</a:t>
            </a:r>
            <a:r>
              <a:rPr lang="ru-RU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 8(843) </a:t>
            </a:r>
            <a:r>
              <a:rPr lang="ru-RU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563-35-16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26911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008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01824" y="405739"/>
            <a:ext cx="7848872" cy="11864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ru-RU" sz="2800" b="1" dirty="0" smtClean="0">
                <a:solidFill>
                  <a:srgbClr val="1F49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Детский телефон доверия</a:t>
            </a:r>
            <a:endParaRPr lang="ru-RU" sz="2800" b="1" dirty="0">
              <a:solidFill>
                <a:srgbClr val="1F497D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90464" y="1008949"/>
            <a:ext cx="7992888" cy="5193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042864" y="1161349"/>
            <a:ext cx="7992888" cy="5193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53655" y="2276872"/>
            <a:ext cx="47452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8-800-2000-122 </a:t>
            </a:r>
          </a:p>
        </p:txBody>
      </p:sp>
      <p:pic>
        <p:nvPicPr>
          <p:cNvPr id="1026" name="Picture 2" descr="http://www.ya-roditel.ru/upload/files/telefon_doveriy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612" y="139449"/>
            <a:ext cx="6541998" cy="60709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891633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Номер слайда 5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B33F239-AB7A-48ED-8538-D9B0C3530344}" type="slidenum">
              <a:rPr lang="en-US" altLang="ru-RU" sz="1400">
                <a:solidFill>
                  <a:srgbClr val="000000"/>
                </a:solidFill>
                <a:latin typeface="Times New Roman" pitchFamily="18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ru-RU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19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0"/>
            <a:ext cx="8229600" cy="1071563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2400" b="1" dirty="0" smtClean="0">
                <a:solidFill>
                  <a:srgbClr val="1F497D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Программа для родителей</a:t>
            </a:r>
            <a:r>
              <a:rPr lang="ru-RU" altLang="ru-RU" sz="2400" b="1" dirty="0">
                <a:solidFill>
                  <a:srgbClr val="1F497D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/>
            </a:r>
            <a:br>
              <a:rPr lang="ru-RU" altLang="ru-RU" sz="2400" b="1" dirty="0">
                <a:solidFill>
                  <a:srgbClr val="1F497D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1F497D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«Путь к успеху</a:t>
            </a:r>
            <a:r>
              <a:rPr lang="ru-RU" altLang="ru-RU" sz="2400" b="1" dirty="0" smtClean="0">
                <a:solidFill>
                  <a:srgbClr val="1F497D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»</a:t>
            </a:r>
            <a:endParaRPr lang="ru-RU" altLang="ru-RU" sz="2400" b="1" dirty="0">
              <a:solidFill>
                <a:srgbClr val="1F497D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220" name="Содержимое 3"/>
          <p:cNvSpPr>
            <a:spLocks noGrp="1"/>
          </p:cNvSpPr>
          <p:nvPr>
            <p:ph type="body" idx="4294967295"/>
          </p:nvPr>
        </p:nvSpPr>
        <p:spPr>
          <a:xfrm>
            <a:off x="2544096" y="980728"/>
            <a:ext cx="6588663" cy="5040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:</a:t>
            </a:r>
            <a:endParaRPr lang="ru-RU" sz="2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</a:rPr>
              <a:t>повысить психолого-педагогическую грамотность 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</a:rPr>
              <a:t>родителей</a:t>
            </a:r>
            <a:endParaRPr lang="ru-RU" sz="2000" dirty="0">
              <a:solidFill>
                <a:srgbClr val="000000"/>
              </a:solidFill>
              <a:latin typeface="Arial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</a:rPr>
              <a:t>- привлечь родителей к профилактической работе со своими 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</a:rPr>
              <a:t>детьми</a:t>
            </a:r>
            <a:endParaRPr lang="ru-RU" sz="2000" dirty="0">
              <a:solidFill>
                <a:srgbClr val="000000"/>
              </a:solidFill>
              <a:latin typeface="Arial" pitchFamily="34" charset="0"/>
            </a:endParaRPr>
          </a:p>
          <a:p>
            <a:pPr marL="0" indent="0">
              <a:buNone/>
            </a:pP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программы: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</a:rPr>
              <a:t>организовать в школе систему работы с родителями путем внедрения тематики родительских собраний с 1-го по 11-й класс по программе «Путь к успеху»;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</a:rPr>
              <a:t>- улучшить взаимоотношения классных руководителей с родителями своего класса;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</a:rPr>
              <a:t>- выделить группу риска учащихся педагогами-психологами для работы с их родителями 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</a:rPr>
              <a:t>в сфере деструктивного поведения</a:t>
            </a:r>
            <a:endParaRPr lang="ru-RU" sz="2000" dirty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spcBef>
                <a:spcPts val="600"/>
              </a:spcBef>
              <a:buFont typeface="Arial" pitchFamily="34" charset="0"/>
              <a:buNone/>
            </a:pPr>
            <a:endParaRPr lang="ru-RU" altLang="ru-RU" sz="2400" dirty="0" smtClean="0"/>
          </a:p>
        </p:txBody>
      </p:sp>
      <p:pic>
        <p:nvPicPr>
          <p:cNvPr id="9222" name="Picture 9" descr="C:\Documents and Settings\Barby\Рабочий стол\ПУТЬ К УСПЕХУ\100_143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3" y="95724"/>
            <a:ext cx="2319139" cy="309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Рисунок 8" descr="C:\Documents and Settings\Barby\Рабочий стол\ПУТЬ К УСПЕХУ\100_143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25258"/>
            <a:ext cx="2303817" cy="3373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6384925"/>
            <a:ext cx="8510588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0969870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Номер слайда 5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B33F239-AB7A-48ED-8538-D9B0C3530344}" type="slidenum">
              <a:rPr lang="en-US" altLang="ru-RU" sz="1400">
                <a:solidFill>
                  <a:srgbClr val="000000"/>
                </a:solidFill>
                <a:latin typeface="Times New Roman" pitchFamily="18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altLang="ru-RU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19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037978" y="161592"/>
            <a:ext cx="6084168" cy="1071563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altLang="ru-RU" sz="2400" b="1" dirty="0">
                <a:solidFill>
                  <a:srgbClr val="1F497D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Чему учит родителей программа</a:t>
            </a:r>
            <a:br>
              <a:rPr lang="ru-RU" altLang="ru-RU" sz="2400" b="1" dirty="0">
                <a:solidFill>
                  <a:srgbClr val="1F497D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1F497D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«Путь к успеху»?</a:t>
            </a:r>
          </a:p>
        </p:txBody>
      </p:sp>
      <p:sp>
        <p:nvSpPr>
          <p:cNvPr id="9220" name="Содержимое 3"/>
          <p:cNvSpPr>
            <a:spLocks noGrp="1"/>
          </p:cNvSpPr>
          <p:nvPr>
            <p:ph type="body" idx="4294967295"/>
          </p:nvPr>
        </p:nvSpPr>
        <p:spPr>
          <a:xfrm>
            <a:off x="0" y="908050"/>
            <a:ext cx="9144000" cy="5329238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Font typeface="Arial" pitchFamily="34" charset="0"/>
              <a:buNone/>
            </a:pPr>
            <a:r>
              <a:rPr lang="ru-RU" altLang="ru-RU" sz="2400" smtClean="0">
                <a:cs typeface="Times New Roman" pitchFamily="18" charset="0"/>
              </a:rPr>
              <a:t>	</a:t>
            </a:r>
            <a:endParaRPr lang="ru-RU" altLang="ru-RU" sz="2400" smtClean="0"/>
          </a:p>
        </p:txBody>
      </p:sp>
      <p:sp>
        <p:nvSpPr>
          <p:cNvPr id="9221" name="Прямоугольник 5"/>
          <p:cNvSpPr>
            <a:spLocks noChangeArrowheads="1"/>
          </p:cNvSpPr>
          <p:nvPr/>
        </p:nvSpPr>
        <p:spPr bwMode="auto">
          <a:xfrm>
            <a:off x="2483768" y="1190625"/>
            <a:ext cx="6660232" cy="467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</a:rPr>
              <a:t>- Мыслить критически по отношению к рискам деструктивного поведения ребенка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2000" dirty="0" smtClean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</a:rPr>
              <a:t> Понимать индивидуальные особенности ребенка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2000" dirty="0" smtClean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</a:rPr>
              <a:t> Анализировать поступки и поведение ребенка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2000" dirty="0" smtClean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</a:rPr>
              <a:t> Прогнозировать поведение ребенка в зависимости от влияния среды и личностных ресурсов ребенка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2000" dirty="0" smtClean="0">
              <a:solidFill>
                <a:srgbClr val="000000"/>
              </a:solidFill>
              <a:latin typeface="Arial" pitchFamily="34" charset="0"/>
            </a:endParaRPr>
          </a:p>
          <a:p>
            <a:pPr marL="342900" indent="-342900" eaLnBrk="1" hangingPunct="1">
              <a:spcBef>
                <a:spcPct val="0"/>
              </a:spcBef>
              <a:buFontTx/>
              <a:buChar char="-"/>
              <a:defRPr/>
            </a:pP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</a:rPr>
              <a:t>Корректировать свое поведение  в зависимости от сложившихся взаимоотношений и ситуаций в семье</a:t>
            </a:r>
          </a:p>
          <a:p>
            <a:pPr eaLnBrk="1" hangingPunct="1">
              <a:spcBef>
                <a:spcPct val="0"/>
              </a:spcBef>
              <a:buFont typeface="Arial" pitchFamily="34" charset="0"/>
              <a:buNone/>
              <a:defRPr/>
            </a:pPr>
            <a:endParaRPr lang="ru-RU" altLang="ru-RU" sz="2000" dirty="0" smtClean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800" b="1" dirty="0" smtClean="0">
              <a:solidFill>
                <a:srgbClr val="000000"/>
              </a:solidFill>
              <a:latin typeface="Arial" pitchFamily="34" charset="0"/>
              <a:cs typeface="Times New Roman" pitchFamily="18" charset="0"/>
            </a:endParaRPr>
          </a:p>
        </p:txBody>
      </p:sp>
      <p:pic>
        <p:nvPicPr>
          <p:cNvPr id="9224" name="Picture 8" descr="100_14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116632"/>
            <a:ext cx="2285777" cy="33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6384925"/>
            <a:ext cx="8510588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903"/>
          <a:stretch/>
        </p:blipFill>
        <p:spPr bwMode="auto">
          <a:xfrm>
            <a:off x="17529" y="3442736"/>
            <a:ext cx="2299609" cy="3212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119322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Другая 1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10682</TotalTime>
  <Words>466</Words>
  <Application>Microsoft Office PowerPoint</Application>
  <PresentationFormat>Экран (4:3)</PresentationFormat>
  <Paragraphs>116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1_Тема Office</vt:lpstr>
      <vt:lpstr>Слайд 1</vt:lpstr>
      <vt:lpstr>Количество суицидов среди несовершеннолетних</vt:lpstr>
      <vt:lpstr>Слайд 3</vt:lpstr>
      <vt:lpstr>Слайд 4</vt:lpstr>
      <vt:lpstr>Основные мероприятия в сфере профилактики</vt:lpstr>
      <vt:lpstr>Слайд 6</vt:lpstr>
      <vt:lpstr>Слайд 7</vt:lpstr>
      <vt:lpstr>Программа для родителей «Путь к успеху»</vt:lpstr>
      <vt:lpstr>Чему учит родителей программа «Путь к успеху»?</vt:lpstr>
      <vt:lpstr>Слайд 10</vt:lpstr>
      <vt:lpstr>Информационно-просветительский проект   «Родительский дом, начало начал..» 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Рамиль</cp:lastModifiedBy>
  <cp:revision>536</cp:revision>
  <cp:lastPrinted>2014-07-24T13:23:30Z</cp:lastPrinted>
  <dcterms:created xsi:type="dcterms:W3CDTF">2011-01-19T10:29:57Z</dcterms:created>
  <dcterms:modified xsi:type="dcterms:W3CDTF">2015-03-19T18:48:24Z</dcterms:modified>
</cp:coreProperties>
</file>